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72" r:id="rId3"/>
    <p:sldId id="508" r:id="rId4"/>
    <p:sldId id="554" r:id="rId5"/>
  </p:sldIdLst>
  <p:sldSz cx="12192000" cy="6858000"/>
  <p:notesSz cx="6858000" cy="9144000"/>
  <p:embeddedFontLst>
    <p:embeddedFont>
      <p:font typeface="汉仪中宋简" panose="02010600000101010101" charset="-128"/>
      <p:regular r:id="rId12"/>
    </p:embeddedFont>
    <p:embeddedFont>
      <p:font typeface="微软雅黑" panose="020B0503020204020204" charset="-122"/>
      <p:regular r:id="rId13"/>
    </p:embeddedFont>
    <p:embeddedFont>
      <p:font typeface="Calibri" panose="020F0502020204030204" charset="0"/>
      <p:regular r:id="rId14"/>
      <p:bold r:id="rId15"/>
      <p:italic r:id="rId16"/>
      <p:boldItalic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7" userDrawn="1">
          <p15:clr>
            <a:srgbClr val="A4A3A4"/>
          </p15:clr>
        </p15:guide>
        <p15:guide id="2" pos="368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思蜀" initials="刘思蜀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497F"/>
    <a:srgbClr val="0F4C83"/>
    <a:srgbClr val="F5F5F0"/>
    <a:srgbClr val="E3E3E1"/>
    <a:srgbClr val="F2F2F2"/>
    <a:srgbClr val="6096E6"/>
    <a:srgbClr val="58A8EC"/>
    <a:srgbClr val="DEE4E5"/>
    <a:srgbClr val="0B385F"/>
    <a:srgbClr val="4C76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267"/>
        <p:guide pos="368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handoutMaster" Target="handoutMasters/handout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65.xml"/><Relationship Id="rId17" Type="http://schemas.openxmlformats.org/officeDocument/2006/relationships/font" Target="fonts/font6.fntdata"/><Relationship Id="rId16" Type="http://schemas.openxmlformats.org/officeDocument/2006/relationships/font" Target="fonts/font5.fntdata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commentAuthors" Target="commentAuthors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2000">
        <p15:prstTrans prst="fallOver"/>
      </p:transition>
    </mc:Choice>
    <mc:Fallback>
      <p:transition spd="slow" advClick="0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/>
          </p:cNvSpPr>
          <p:nvPr>
            <p:ph type="pic" idx="13"/>
          </p:nvPr>
        </p:nvSpPr>
        <p:spPr>
          <a:xfrm>
            <a:off x="1673942" y="-1"/>
            <a:ext cx="10518058" cy="6214512"/>
          </a:xfrm>
          <a:prstGeom prst="rect">
            <a:avLst/>
          </a:prstGeom>
        </p:spPr>
        <p:txBody>
          <a:bodyPr lIns="95051" rIns="95051"/>
          <a:lstStyle/>
          <a:p/>
        </p:txBody>
      </p:sp>
      <p:sp>
        <p:nvSpPr>
          <p:cNvPr id="124" name="Shape 1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5000">
        <p14:switch dir="r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tags" Target="../tags/tag61.xml"/><Relationship Id="rId20" Type="http://schemas.openxmlformats.org/officeDocument/2006/relationships/tags" Target="../tags/tag60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59.xml"/><Relationship Id="rId18" Type="http://schemas.openxmlformats.org/officeDocument/2006/relationships/tags" Target="../tags/tag58.xml"/><Relationship Id="rId17" Type="http://schemas.openxmlformats.org/officeDocument/2006/relationships/tags" Target="../tags/tag5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9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0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1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0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5" name="组合 14"/>
          <p:cNvGrpSpPr/>
          <p:nvPr/>
        </p:nvGrpSpPr>
        <p:grpSpPr>
          <a:xfrm>
            <a:off x="10259695" y="5013960"/>
            <a:ext cx="1123950" cy="1649730"/>
            <a:chOff x="8057" y="5646"/>
            <a:chExt cx="3180" cy="4668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10043" y="7392"/>
              <a:ext cx="0" cy="382"/>
            </a:xfrm>
            <a:prstGeom prst="line">
              <a:avLst/>
            </a:prstGeom>
            <a:solidFill>
              <a:srgbClr val="0F4C83"/>
            </a:solidFill>
            <a:ln w="25400" cmpd="sng">
              <a:solidFill>
                <a:schemeClr val="tx2">
                  <a:lumMod val="50000"/>
                  <a:lumOff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10015" y="7397"/>
              <a:ext cx="0" cy="382"/>
            </a:xfrm>
            <a:prstGeom prst="line">
              <a:avLst/>
            </a:prstGeom>
            <a:solidFill>
              <a:srgbClr val="0F4C83"/>
            </a:solidFill>
            <a:ln w="12700">
              <a:solidFill>
                <a:srgbClr val="0F4C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任意多边形 7"/>
            <p:cNvSpPr/>
            <p:nvPr/>
          </p:nvSpPr>
          <p:spPr>
            <a:xfrm>
              <a:off x="9726" y="5646"/>
              <a:ext cx="768" cy="2010"/>
            </a:xfrm>
            <a:custGeom>
              <a:avLst/>
              <a:gdLst>
                <a:gd name="connsiteX0" fmla="*/ 33 w 767"/>
                <a:gd name="connsiteY0" fmla="*/ 2010 h 2010"/>
                <a:gd name="connsiteX1" fmla="*/ 33 w 767"/>
                <a:gd name="connsiteY1" fmla="*/ 0 h 2010"/>
                <a:gd name="connsiteX2" fmla="*/ 3 w 767"/>
                <a:gd name="connsiteY2" fmla="*/ 135 h 2010"/>
                <a:gd name="connsiteX3" fmla="*/ 155 w 767"/>
                <a:gd name="connsiteY3" fmla="*/ 403 h 2010"/>
                <a:gd name="connsiteX4" fmla="*/ 513 w 767"/>
                <a:gd name="connsiteY4" fmla="*/ 667 h 2010"/>
                <a:gd name="connsiteX5" fmla="*/ 228 w 767"/>
                <a:gd name="connsiteY5" fmla="*/ 810 h 2010"/>
                <a:gd name="connsiteX6" fmla="*/ 33 w 767"/>
                <a:gd name="connsiteY6" fmla="*/ 967 h 2010"/>
                <a:gd name="connsiteX7" fmla="*/ 461 w 767"/>
                <a:gd name="connsiteY7" fmla="*/ 855 h 2010"/>
                <a:gd name="connsiteX8" fmla="*/ 768 w 767"/>
                <a:gd name="connsiteY8" fmla="*/ 1672 h 2010"/>
                <a:gd name="connsiteX9" fmla="*/ 228 w 767"/>
                <a:gd name="connsiteY9" fmla="*/ 1800 h 2010"/>
                <a:gd name="connsiteX10" fmla="*/ 33 w 767"/>
                <a:gd name="connsiteY10" fmla="*/ 2010 h 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8" h="2010">
                  <a:moveTo>
                    <a:pt x="33" y="2010"/>
                  </a:moveTo>
                  <a:lnTo>
                    <a:pt x="33" y="0"/>
                  </a:lnTo>
                  <a:cubicBezTo>
                    <a:pt x="23" y="45"/>
                    <a:pt x="-10" y="77"/>
                    <a:pt x="3" y="135"/>
                  </a:cubicBezTo>
                  <a:cubicBezTo>
                    <a:pt x="24" y="189"/>
                    <a:pt x="34" y="244"/>
                    <a:pt x="155" y="403"/>
                  </a:cubicBezTo>
                  <a:cubicBezTo>
                    <a:pt x="281" y="525"/>
                    <a:pt x="403" y="590"/>
                    <a:pt x="513" y="667"/>
                  </a:cubicBezTo>
                  <a:cubicBezTo>
                    <a:pt x="418" y="715"/>
                    <a:pt x="365" y="722"/>
                    <a:pt x="228" y="810"/>
                  </a:cubicBezTo>
                  <a:cubicBezTo>
                    <a:pt x="137" y="861"/>
                    <a:pt x="98" y="915"/>
                    <a:pt x="33" y="967"/>
                  </a:cubicBezTo>
                  <a:lnTo>
                    <a:pt x="461" y="855"/>
                  </a:lnTo>
                  <a:lnTo>
                    <a:pt x="768" y="1672"/>
                  </a:lnTo>
                  <a:cubicBezTo>
                    <a:pt x="588" y="1715"/>
                    <a:pt x="302" y="1742"/>
                    <a:pt x="228" y="1800"/>
                  </a:cubicBezTo>
                  <a:cubicBezTo>
                    <a:pt x="159" y="1843"/>
                    <a:pt x="98" y="1940"/>
                    <a:pt x="33" y="2010"/>
                  </a:cubicBezTo>
                  <a:close/>
                </a:path>
              </a:pathLst>
            </a:custGeom>
            <a:solidFill>
              <a:srgbClr val="0F4C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8057" y="7392"/>
              <a:ext cx="3180" cy="588"/>
            </a:xfrm>
            <a:custGeom>
              <a:avLst/>
              <a:gdLst>
                <a:gd name="connisteX0" fmla="*/ 617220 w 2019300"/>
                <a:gd name="connsiteY0" fmla="*/ 358140 h 373380"/>
                <a:gd name="connisteX1" fmla="*/ 525780 w 2019300"/>
                <a:gd name="connsiteY1" fmla="*/ 274320 h 373380"/>
                <a:gd name="connisteX2" fmla="*/ 0 w 2019300"/>
                <a:gd name="connsiteY2" fmla="*/ 0 h 373380"/>
                <a:gd name="connisteX3" fmla="*/ 716280 w 2019300"/>
                <a:gd name="connsiteY3" fmla="*/ 236220 h 373380"/>
                <a:gd name="connisteX4" fmla="*/ 2019300 w 2019300"/>
                <a:gd name="connsiteY4" fmla="*/ 182880 h 373380"/>
                <a:gd name="connisteX5" fmla="*/ 1905000 w 2019300"/>
                <a:gd name="connsiteY5" fmla="*/ 373380 h 373380"/>
                <a:gd name="connisteX6" fmla="*/ 617220 w 2019300"/>
                <a:gd name="connsiteY6" fmla="*/ 358140 h 37338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019300" h="373380">
                  <a:moveTo>
                    <a:pt x="617220" y="358140"/>
                  </a:moveTo>
                  <a:lnTo>
                    <a:pt x="525780" y="274320"/>
                  </a:lnTo>
                  <a:lnTo>
                    <a:pt x="0" y="0"/>
                  </a:lnTo>
                  <a:lnTo>
                    <a:pt x="716280" y="236220"/>
                  </a:lnTo>
                  <a:lnTo>
                    <a:pt x="2019300" y="182880"/>
                  </a:lnTo>
                  <a:lnTo>
                    <a:pt x="1905000" y="373380"/>
                  </a:lnTo>
                  <a:lnTo>
                    <a:pt x="617220" y="358140"/>
                  </a:lnTo>
                  <a:close/>
                </a:path>
              </a:pathLst>
            </a:custGeom>
            <a:solidFill>
              <a:srgbClr val="0F4C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/>
            <p:nvPr/>
          </p:nvCxnSpPr>
          <p:spPr>
            <a:xfrm flipV="1">
              <a:off x="10043" y="8186"/>
              <a:ext cx="0" cy="382"/>
            </a:xfrm>
            <a:prstGeom prst="line">
              <a:avLst/>
            </a:prstGeom>
            <a:gradFill>
              <a:gsLst>
                <a:gs pos="0">
                  <a:schemeClr val="bg1"/>
                </a:gs>
                <a:gs pos="55000">
                  <a:srgbClr val="D7E5F9">
                    <a:alpha val="24000"/>
                  </a:srgbClr>
                </a:gs>
                <a:gs pos="63000">
                  <a:schemeClr val="accent1">
                    <a:lumMod val="45000"/>
                    <a:lumOff val="55000"/>
                    <a:alpha val="45000"/>
                  </a:schemeClr>
                </a:gs>
                <a:gs pos="83000">
                  <a:schemeClr val="accent1">
                    <a:lumMod val="45000"/>
                    <a:lumOff val="55000"/>
                    <a:alpha val="39000"/>
                  </a:schemeClr>
                </a:gs>
                <a:gs pos="100000">
                  <a:srgbClr val="4295FF">
                    <a:alpha val="78000"/>
                  </a:srgbClr>
                </a:gs>
              </a:gsLst>
              <a:lin ang="5400000" scaled="0"/>
            </a:gradFill>
            <a:ln w="25400" cmpd="sng">
              <a:solidFill>
                <a:srgbClr val="5E75BA">
                  <a:alpha val="27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0015" y="8181"/>
              <a:ext cx="0" cy="382"/>
            </a:xfrm>
            <a:prstGeom prst="line">
              <a:avLst/>
            </a:prstGeom>
            <a:gradFill>
              <a:gsLst>
                <a:gs pos="0">
                  <a:schemeClr val="bg1"/>
                </a:gs>
                <a:gs pos="55000">
                  <a:srgbClr val="D7E5F9">
                    <a:alpha val="24000"/>
                  </a:srgbClr>
                </a:gs>
                <a:gs pos="63000">
                  <a:schemeClr val="accent1">
                    <a:lumMod val="45000"/>
                    <a:lumOff val="55000"/>
                    <a:alpha val="45000"/>
                  </a:schemeClr>
                </a:gs>
                <a:gs pos="83000">
                  <a:schemeClr val="accent1">
                    <a:lumMod val="45000"/>
                    <a:lumOff val="55000"/>
                    <a:alpha val="39000"/>
                  </a:schemeClr>
                </a:gs>
                <a:gs pos="100000">
                  <a:srgbClr val="4295FF">
                    <a:alpha val="78000"/>
                  </a:srgbClr>
                </a:gs>
              </a:gsLst>
              <a:lin ang="5400000" scaled="0"/>
            </a:gradFill>
            <a:ln w="12700">
              <a:solidFill>
                <a:srgbClr val="0F4C83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任意多边形 12"/>
            <p:cNvSpPr/>
            <p:nvPr/>
          </p:nvSpPr>
          <p:spPr>
            <a:xfrm flipV="1">
              <a:off x="9726" y="8304"/>
              <a:ext cx="768" cy="2010"/>
            </a:xfrm>
            <a:custGeom>
              <a:avLst/>
              <a:gdLst>
                <a:gd name="connsiteX0" fmla="*/ 33 w 767"/>
                <a:gd name="connsiteY0" fmla="*/ 2010 h 2010"/>
                <a:gd name="connsiteX1" fmla="*/ 33 w 767"/>
                <a:gd name="connsiteY1" fmla="*/ 0 h 2010"/>
                <a:gd name="connsiteX2" fmla="*/ 3 w 767"/>
                <a:gd name="connsiteY2" fmla="*/ 135 h 2010"/>
                <a:gd name="connsiteX3" fmla="*/ 155 w 767"/>
                <a:gd name="connsiteY3" fmla="*/ 403 h 2010"/>
                <a:gd name="connsiteX4" fmla="*/ 513 w 767"/>
                <a:gd name="connsiteY4" fmla="*/ 667 h 2010"/>
                <a:gd name="connsiteX5" fmla="*/ 228 w 767"/>
                <a:gd name="connsiteY5" fmla="*/ 810 h 2010"/>
                <a:gd name="connsiteX6" fmla="*/ 33 w 767"/>
                <a:gd name="connsiteY6" fmla="*/ 967 h 2010"/>
                <a:gd name="connsiteX7" fmla="*/ 461 w 767"/>
                <a:gd name="connsiteY7" fmla="*/ 855 h 2010"/>
                <a:gd name="connsiteX8" fmla="*/ 768 w 767"/>
                <a:gd name="connsiteY8" fmla="*/ 1672 h 2010"/>
                <a:gd name="connsiteX9" fmla="*/ 228 w 767"/>
                <a:gd name="connsiteY9" fmla="*/ 1800 h 2010"/>
                <a:gd name="connsiteX10" fmla="*/ 33 w 767"/>
                <a:gd name="connsiteY10" fmla="*/ 2010 h 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8" h="2010">
                  <a:moveTo>
                    <a:pt x="33" y="2010"/>
                  </a:moveTo>
                  <a:lnTo>
                    <a:pt x="33" y="0"/>
                  </a:lnTo>
                  <a:cubicBezTo>
                    <a:pt x="23" y="45"/>
                    <a:pt x="-10" y="77"/>
                    <a:pt x="3" y="135"/>
                  </a:cubicBezTo>
                  <a:cubicBezTo>
                    <a:pt x="24" y="189"/>
                    <a:pt x="34" y="244"/>
                    <a:pt x="155" y="403"/>
                  </a:cubicBezTo>
                  <a:cubicBezTo>
                    <a:pt x="281" y="525"/>
                    <a:pt x="403" y="590"/>
                    <a:pt x="513" y="667"/>
                  </a:cubicBezTo>
                  <a:cubicBezTo>
                    <a:pt x="418" y="715"/>
                    <a:pt x="365" y="722"/>
                    <a:pt x="228" y="810"/>
                  </a:cubicBezTo>
                  <a:cubicBezTo>
                    <a:pt x="137" y="861"/>
                    <a:pt x="98" y="915"/>
                    <a:pt x="33" y="967"/>
                  </a:cubicBezTo>
                  <a:lnTo>
                    <a:pt x="461" y="855"/>
                  </a:lnTo>
                  <a:lnTo>
                    <a:pt x="768" y="1672"/>
                  </a:lnTo>
                  <a:cubicBezTo>
                    <a:pt x="588" y="1715"/>
                    <a:pt x="302" y="1742"/>
                    <a:pt x="228" y="1800"/>
                  </a:cubicBezTo>
                  <a:cubicBezTo>
                    <a:pt x="159" y="1843"/>
                    <a:pt x="98" y="1940"/>
                    <a:pt x="33" y="201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rgbClr val="D7E5F9">
                    <a:alpha val="24000"/>
                  </a:srgbClr>
                </a:gs>
                <a:gs pos="63000">
                  <a:schemeClr val="accent1">
                    <a:lumMod val="45000"/>
                    <a:lumOff val="55000"/>
                    <a:alpha val="45000"/>
                  </a:schemeClr>
                </a:gs>
                <a:gs pos="83000">
                  <a:srgbClr val="9BD1DF"/>
                </a:gs>
                <a:gs pos="100000">
                  <a:srgbClr val="0F4C8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 flipV="1">
              <a:off x="8057" y="7980"/>
              <a:ext cx="3180" cy="588"/>
            </a:xfrm>
            <a:custGeom>
              <a:avLst/>
              <a:gdLst>
                <a:gd name="connisteX0" fmla="*/ 617220 w 2019300"/>
                <a:gd name="connsiteY0" fmla="*/ 358140 h 373380"/>
                <a:gd name="connisteX1" fmla="*/ 525780 w 2019300"/>
                <a:gd name="connsiteY1" fmla="*/ 274320 h 373380"/>
                <a:gd name="connisteX2" fmla="*/ 0 w 2019300"/>
                <a:gd name="connsiteY2" fmla="*/ 0 h 373380"/>
                <a:gd name="connisteX3" fmla="*/ 716280 w 2019300"/>
                <a:gd name="connsiteY3" fmla="*/ 236220 h 373380"/>
                <a:gd name="connisteX4" fmla="*/ 2019300 w 2019300"/>
                <a:gd name="connsiteY4" fmla="*/ 182880 h 373380"/>
                <a:gd name="connisteX5" fmla="*/ 1905000 w 2019300"/>
                <a:gd name="connsiteY5" fmla="*/ 373380 h 373380"/>
                <a:gd name="connisteX6" fmla="*/ 617220 w 2019300"/>
                <a:gd name="connsiteY6" fmla="*/ 358140 h 37338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019300" h="373380">
                  <a:moveTo>
                    <a:pt x="617220" y="358140"/>
                  </a:moveTo>
                  <a:lnTo>
                    <a:pt x="525780" y="274320"/>
                  </a:lnTo>
                  <a:lnTo>
                    <a:pt x="0" y="0"/>
                  </a:lnTo>
                  <a:lnTo>
                    <a:pt x="716280" y="236220"/>
                  </a:lnTo>
                  <a:lnTo>
                    <a:pt x="2019300" y="182880"/>
                  </a:lnTo>
                  <a:lnTo>
                    <a:pt x="1905000" y="373380"/>
                  </a:lnTo>
                  <a:lnTo>
                    <a:pt x="617220" y="358140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rgbClr val="D7E5F9">
                    <a:alpha val="24000"/>
                  </a:srgbClr>
                </a:gs>
                <a:gs pos="63000">
                  <a:schemeClr val="accent1">
                    <a:lumMod val="45000"/>
                    <a:lumOff val="55000"/>
                    <a:alpha val="45000"/>
                  </a:schemeClr>
                </a:gs>
                <a:gs pos="83000">
                  <a:srgbClr val="98CFDD"/>
                </a:gs>
                <a:gs pos="100000">
                  <a:srgbClr val="0F4C83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-37465" y="695325"/>
            <a:ext cx="4871720" cy="63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V="1">
            <a:off x="7379335" y="695960"/>
            <a:ext cx="4822825" cy="635"/>
          </a:xfrm>
          <a:prstGeom prst="line">
            <a:avLst/>
          </a:prstGeom>
          <a:ln w="19050">
            <a:solidFill>
              <a:srgbClr val="0F4C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960245" y="309880"/>
            <a:ext cx="8055610" cy="3723005"/>
          </a:xfrm>
          <a:prstGeom prst="round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p>
            <a:pPr algn="ctr">
              <a:lnSpc>
                <a:spcPct val="100000"/>
              </a:lnSpc>
            </a:pPr>
            <a:r>
              <a:rPr lang="zh-CN" altLang="en-US" sz="2000" smtClean="0">
                <a:latin typeface="汉仪中宋简" panose="02010600000101010101" charset="-128"/>
                <a:ea typeface="汉仪中宋简" panose="02010600000101010101" charset="-128"/>
                <a:sym typeface="+mn-ea"/>
              </a:rPr>
              <a:t>终南别业</a:t>
            </a: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r>
              <a:rPr lang="zh-CN" altLang="en-US" sz="2000" smtClean="0">
                <a:latin typeface="汉仪中宋简" panose="02010600000101010101" charset="-128"/>
                <a:ea typeface="汉仪中宋简" panose="02010600000101010101" charset="-128"/>
                <a:sym typeface="+mn-ea"/>
              </a:rPr>
              <a:t>唐·王维</a:t>
            </a: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r>
              <a:rPr lang="zh-CN" altLang="en-US" sz="2000" smtClean="0">
                <a:latin typeface="汉仪中宋简" panose="02010600000101010101" charset="-128"/>
                <a:ea typeface="汉仪中宋简" panose="02010600000101010101" charset="-128"/>
                <a:sym typeface="+mn-ea"/>
              </a:rPr>
              <a:t>中岁颇好道，晚家南山陲。</a:t>
            </a: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r>
              <a:rPr lang="zh-CN" altLang="en-US" sz="2000" smtClean="0">
                <a:latin typeface="汉仪中宋简" panose="02010600000101010101" charset="-128"/>
                <a:ea typeface="汉仪中宋简" panose="02010600000101010101" charset="-128"/>
                <a:sym typeface="+mn-ea"/>
              </a:rPr>
              <a:t>兴来每独往，胜事空自知。</a:t>
            </a: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r>
              <a:rPr lang="zh-CN" altLang="en-US" sz="2000" smtClean="0">
                <a:latin typeface="汉仪中宋简" panose="02010600000101010101" charset="-128"/>
                <a:ea typeface="汉仪中宋简" panose="02010600000101010101" charset="-128"/>
                <a:sym typeface="+mn-ea"/>
              </a:rPr>
              <a:t>行到水穷处，坐看云起时。</a:t>
            </a: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  <a:p>
            <a:pPr algn="ctr">
              <a:lnSpc>
                <a:spcPct val="100000"/>
              </a:lnSpc>
            </a:pPr>
            <a:r>
              <a:rPr lang="zh-CN" altLang="en-US" sz="2000" smtClean="0">
                <a:latin typeface="汉仪中宋简" panose="02010600000101010101" charset="-128"/>
                <a:ea typeface="汉仪中宋简" panose="02010600000101010101" charset="-128"/>
                <a:sym typeface="+mn-ea"/>
              </a:rPr>
              <a:t>偶然值林叟，谈笑无还期。</a:t>
            </a:r>
            <a:endParaRPr lang="zh-CN" altLang="en-US" sz="2000" smtClean="0">
              <a:latin typeface="汉仪中宋简" panose="02010600000101010101" charset="-128"/>
              <a:ea typeface="汉仪中宋简" panose="02010600000101010101" charset="-128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4290" y="93345"/>
            <a:ext cx="12068810" cy="66160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王维是盛唐时期著名诗人，他出生名门，年少成名，历经了玄宗、肃宗、代宗三朝，担任了右拾遗、监察御史、左补阙、库部郎中、吏部郎中、给事中、太子中庶子、中书舍人的职位，晚年官至尚书右丞，所以后人经常称他为王右丞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但王维在数十年沉沉浮浮的官场生涯中，特别是安史之乱时他还被迫担任过安禄山的伪官，所以他的内心也是矛盾不已。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安史之乱后，王维显然对官场失去了兴趣，他想寻找真正属于他的生活，寻找一方能安放自己心灵的归宿。于是，王维在终南山营造了一处建筑——辋川别墅。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自从有了这座别墅，王维有事上朝，无事还家，体验了一把半官半隐、诗和远方让人羡慕的佛系生活，这种生活，在他的诗歌中得到了鲜明的体现。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再加上王维虔诚信佛，这种生活让他对佛禅有了更深的感悟和体会，使得王维晚年的诗歌中，往往存在着禅理，值得认真玩味。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今天我介绍的是他的作品《终南别业》。这首诗就是王维晚年最著名的作品之一，它处处有韵味，句句充满着淡泊宁静的隐士情怀，可以说非常形象地体现了他诗歌中的禅性的特点，也是他晚年生活的真实写照。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（翻页）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“中岁颇好道，晚家南山陲”，诗歌的首联说自己中年的时候喜欢上佛教，于是就在终南山脚下安置了一个家，也就是说，终南别业是供自己参悟禅理的一个场所。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“道”是大道，这里并非道家，而是指佛理和禅学方面。所以，这首诗的开篇句，也可以说是诗人对自己参禅悟道的一个自述。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“兴来每独往，胜事空自知”，一旦兴致上来，诗人便独自一人去山中游览，对辋川的自然风光，作者心有所得，怡然自乐。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诗歌的颔联也是千古名句，是描写诗人日常生活中的悟禅过程，享受孤独是参悟的必要条件，独行独往得到心灵自由的这种美好的感觉，自己能够品到，就说明有一定境界了。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“行到水穷处，坐看云起时”颈联更是颇具禅性哲理的千古佳句，讲的是诗人在独来独往中参悟的一个禅理，值得我们用心去品味。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我们通过王维的笔下，可以得知他是没有目的，没有方向，一任心之所向的随意而走，在不知不觉间，他已经无路可走了，因为已经到了流水的尽头。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无路可走的时候，王维没有心浮气躁、没有气急败坏，他反而随地而坐，赏山间花卷花卷，看天上云起云落，去看大自然中一刹那间的纷纭动象。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这一句不同的人，感悟有所不同。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只要是人就难免在生活遇到人生困境，但每个人到山穷水尽地步的做法都不一样，有人崩溃的哭和闹，有人不哭不闹发现另一种美，而王维“行到水穷处”时，他的做法是“坐看云起时”。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所以，当你感到生活无望的时候，不要失望，不要放弃，想想王维这两句诗，或许心情就会舒畅很多。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另外王维这一行一坐并没有描绘具体的山川景色，但犹如一幅天然的山水图呈现在读者面前。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天上自由飘动的白云，是那样的自然舒缓，是那样的行云流水，这也表达了作者在山水之间自由的生活。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他用自然界的事物将禅理与人生感悟书写了出来，这或许也是诗人在山水间参禅悟道的一种身体力行吧。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既然已经参禅悟道，心灵自然能够得到解脱，活得一身轻松。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所以尾联“偶然值林叟，谈笑无还期”两句就很好理解了。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信步而行的诗人碰到一位山间老人，因为心情舒适，两人自然能够谈笑无尽，流连于山水之中，不愿离去了。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“无还期”，表面是写王维由于攀谈忘记了回家，实际上也是借此写诗人真正达到了物我两忘的境界。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什么荣华富贵，王侯将相在此刻他眼里皆是风轻云淡般的存在，王维在晚年找到了人生最好的活法。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另外这一句也颇有玩味，前面说行到水穷处，这时却能够在此处碰到林叟，这是不是有种顿悟后领略到人生美好和真谛的感觉。</a:t>
            </a:r>
            <a:endParaRPr lang="zh-CN" altLang="en-US" sz="800"/>
          </a:p>
          <a:p>
            <a:endParaRPr lang="zh-CN" altLang="en-US" sz="800"/>
          </a:p>
          <a:p>
            <a:r>
              <a:rPr lang="zh-CN" altLang="en-US" sz="800"/>
              <a:t>全诗王维用字用语都很简单平实，却意蕴深刻，使得全诗在洋溢着隐居山间的恬适情趣的同时，渗透了诗人对于人生的理解，引人深思，这对于我们这些普通的读者来说，只要能够真正地理解其中的意思，那么一定也是会有收获。我的演讲完毕，谢谢。</a:t>
            </a:r>
            <a:endParaRPr lang="zh-CN" altLang="en-US" sz="800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5.xml><?xml version="1.0" encoding="utf-8"?>
<p:tagLst xmlns:p="http://schemas.openxmlformats.org/presentationml/2006/main">
  <p:tag name="COMMONDATA" val="eyJjb3VudCI6MSwiaGRpZCI6ImI0Mzk3ZGJkMGExNjlmYzkyMDgzZjY1MTJkMmE4YjZjIiwidXNlckNvdW50Ijox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1581</Words>
  <Application>WPS 演示</Application>
  <PresentationFormat>宽屏</PresentationFormat>
  <Paragraphs>66</Paragraphs>
  <Slides>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8" baseType="lpstr">
      <vt:lpstr>Arial</vt:lpstr>
      <vt:lpstr>宋体</vt:lpstr>
      <vt:lpstr>Wingdings</vt:lpstr>
      <vt:lpstr>Wingdings</vt:lpstr>
      <vt:lpstr>汉仪中黑简</vt:lpstr>
      <vt:lpstr>汉仪综艺体繁</vt:lpstr>
      <vt:lpstr>汉仪中宋简</vt:lpstr>
      <vt:lpstr>汉仪雅酷黑简</vt:lpstr>
      <vt:lpstr>思源黑体 CN Heavy</vt:lpstr>
      <vt:lpstr>思源黑体 CN Medium</vt:lpstr>
      <vt:lpstr>微软雅黑</vt:lpstr>
      <vt:lpstr>Arial Unicode MS</vt:lpstr>
      <vt:lpstr>Calibri</vt:lpstr>
      <vt:lpstr>黑体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QXA</cp:lastModifiedBy>
  <cp:revision>224</cp:revision>
  <dcterms:created xsi:type="dcterms:W3CDTF">2019-06-19T02:08:00Z</dcterms:created>
  <dcterms:modified xsi:type="dcterms:W3CDTF">2023-05-18T15:13:57Z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C866EF64E5DA41EAAEFC2795C98F3E0E_11</vt:lpwstr>
  </property>
  <property fmtid="{D5CDD505-2E9C-101B-9397-08002B2CF9AE}" pid="4" name="KSOTemplateUUID">
    <vt:lpwstr>v1.0_mb_jNhsuQL2uWoPK5zBJV6jDQ==</vt:lpwstr>
  </property>
</Properties>
</file>